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79" r:id="rId4"/>
    <p:sldId id="281" r:id="rId5"/>
    <p:sldId id="280" r:id="rId6"/>
    <p:sldId id="268" r:id="rId7"/>
    <p:sldId id="271" r:id="rId8"/>
    <p:sldId id="270" r:id="rId9"/>
    <p:sldId id="28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FF0066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E236-C598-4F13-BB2C-904856057DE3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CA97-0AEE-421C-B21C-F485CD77A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1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355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357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357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357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358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358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8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E8D093-EE1E-452E-8D76-D86182CB40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6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6939-757C-46E4-AC78-6588972ECA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9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F1C66-8319-4032-AF76-B7E184B19E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0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F6EA9F-B986-4916-BC1D-AF6714E3E9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8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73D566-60DA-4F6D-9461-F83B94B447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1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96515E-FCAD-40A7-90B7-55D4326190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7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07F9-2BE4-4D96-8283-39B599BB1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2665-5ABE-43E0-BC32-776435575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710F-D2FC-4212-91DD-0AB0E735E6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D39F-EEA7-4779-BFE6-AC44DA9722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9F2F-6B68-4E74-8A6C-37DCB9BCA2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F280-858D-4B56-A4D3-37163DD4D8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1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C691-F6CB-4794-B1AB-AD31D02807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20D9-F418-40C7-A1F3-12C429C311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2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25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4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25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4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254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25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25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55C577-85D5-489D-B7B2-840CFACCBD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96901"/>
            <a:ext cx="8108950" cy="1751980"/>
          </a:xfrm>
        </p:spPr>
        <p:txBody>
          <a:bodyPr/>
          <a:lstStyle/>
          <a:p>
            <a:r>
              <a:rPr lang="ru-RU" sz="4800" dirty="0" smtClean="0">
                <a:solidFill>
                  <a:srgbClr val="0033CC"/>
                </a:solidFill>
                <a:latin typeface="Georgia" pitchFamily="18" charset="0"/>
              </a:rPr>
              <a:t>Театральная студия «</a:t>
            </a:r>
            <a:r>
              <a:rPr lang="ru-RU" sz="4800" dirty="0" err="1" smtClean="0">
                <a:solidFill>
                  <a:srgbClr val="0033CC"/>
                </a:solidFill>
                <a:latin typeface="Georgia" pitchFamily="18" charset="0"/>
              </a:rPr>
              <a:t>МиМиМишки</a:t>
            </a:r>
            <a:r>
              <a:rPr lang="ru-RU" sz="4800" dirty="0" smtClean="0">
                <a:solidFill>
                  <a:srgbClr val="0033CC"/>
                </a:solidFill>
                <a:latin typeface="Georgia" pitchFamily="18" charset="0"/>
              </a:rPr>
              <a:t>»</a:t>
            </a:r>
            <a:endParaRPr lang="ru-RU" sz="4800" dirty="0">
              <a:solidFill>
                <a:srgbClr val="0033CC"/>
              </a:solidFill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5517232"/>
            <a:ext cx="7448550" cy="935956"/>
          </a:xfrm>
        </p:spPr>
        <p:txBody>
          <a:bodyPr/>
          <a:lstStyle/>
          <a:p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Дополнительная образовательная деятельность в ДОУ</a:t>
            </a:r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ТЕАТР - ЭТО ВОЛШЕБНЫЙ КРАЙ,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В КОТОРОМ РЕБЕНОК РАДУЕТСЯ,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+mj-lt"/>
              </a:rPr>
              <a:t>ИГРАЯ, А В ИГРЕ ОН ПОЗНАЕТ МИР!</a:t>
            </a:r>
            <a:endParaRPr lang="ru-RU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0"/>
            <a:ext cx="9720263" cy="14176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На что направлена театрализованная деятельность?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445125"/>
          </a:xfrm>
        </p:spPr>
        <p:txBody>
          <a:bodyPr/>
          <a:lstStyle/>
          <a:p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На развитие у ее участников ощущений, чувств, эмоций;</a:t>
            </a:r>
          </a:p>
          <a:p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На развитие мышления, воображения, внимания, памяти;</a:t>
            </a:r>
          </a:p>
          <a:p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На развитие фантазии;</a:t>
            </a:r>
          </a:p>
          <a:p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На формирование волевых качеств;</a:t>
            </a:r>
          </a:p>
          <a:p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На развитие </a:t>
            </a:r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навыков (речевых</a:t>
            </a:r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, </a:t>
            </a:r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коммуникативных</a:t>
            </a:r>
            <a:r>
              <a:rPr lang="ru-RU" b="1" dirty="0">
                <a:solidFill>
                  <a:srgbClr val="0000CC"/>
                </a:solidFill>
                <a:latin typeface="Georgia" pitchFamily="18" charset="0"/>
              </a:rPr>
              <a:t>, организаторских, двигательных и </a:t>
            </a:r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пр.)</a:t>
            </a:r>
            <a:endParaRPr lang="ru-RU" b="1" dirty="0">
              <a:solidFill>
                <a:srgbClr val="0000CC"/>
              </a:solidFill>
              <a:latin typeface="Georgia" pitchFamily="18" charset="0"/>
            </a:endParaRPr>
          </a:p>
          <a:p>
            <a:endParaRPr lang="ru-RU" b="1" dirty="0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43887" cy="1584176"/>
          </a:xfrm>
        </p:spPr>
        <p:txBody>
          <a:bodyPr/>
          <a:lstStyle/>
          <a:p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Младший дошкольный возраст: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755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Педагог создает условия для индивидуальных игр с помощью насыщения предметно-игровой среды мелкими образными игрушками (куколки, матрешки, звери, технические игрушки, конструкторы, мебель и др.). </a:t>
            </a:r>
          </a:p>
          <a:p>
            <a:r>
              <a:rPr lang="ru-RU" sz="2400" b="1" dirty="0" smtClean="0">
                <a:solidFill>
                  <a:srgbClr val="0033CC"/>
                </a:solidFill>
              </a:rPr>
              <a:t>Участие педагога в индивидуальных режиссерских играх проявляется в разыгрывании им бытовых и сказочных ситуаций (из фольклора, авторских произведений, показе пользования ролевой речью, звукоподражанием, втягивании ребенка в игру, подсказывании реплик, объяснении действий.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3524"/>
          </a:xfrm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средней  группе:</a:t>
            </a:r>
            <a:endParaRPr lang="ru-RU" dirty="0"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760640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0033CC"/>
                </a:solidFill>
              </a:rPr>
              <a:t>Педагог создает условия для коллективных режиссерских игр. </a:t>
            </a:r>
          </a:p>
          <a:p>
            <a:pPr algn="just"/>
            <a:endParaRPr lang="ru-RU" sz="2400" b="1" dirty="0" smtClean="0">
              <a:solidFill>
                <a:srgbClr val="0033CC"/>
              </a:solidFill>
            </a:endParaRPr>
          </a:p>
          <a:p>
            <a:pPr marL="0" lvl="0" indent="0" algn="just" eaLnBrk="0" hangingPunct="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imes New Roman" pitchFamily="18" charset="0"/>
                <a:cs typeface="Times New Roman" pitchFamily="18" charset="0"/>
              </a:rPr>
              <a:t>Педагог занимает позицию помощника: просит ребенка пояснить смысл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imes New Roman" pitchFamily="18" charset="0"/>
                <a:cs typeface="Times New Roman" pitchFamily="18" charset="0"/>
              </a:rPr>
              <a:t>действий, побуждает к ролевой речи («Что сказал?», «Куда пошел?), иногда выступая носителем игровых умений, показывая при помощи игрушек и предметов-заместителей фантастические истории, что помогает ребенку включиться в подобную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Times New Roman" pitchFamily="18" charset="0"/>
                <a:cs typeface="Times New Roman" pitchFamily="18" charset="0"/>
              </a:rPr>
              <a:t>деятельность: имитировать характерные действия персонажей, передает эмоциональное состояние </a:t>
            </a: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ea typeface="Times New Roman" pitchFamily="18" charset="0"/>
                <a:cs typeface="Times New Roman" pitchFamily="18" charset="0"/>
              </a:rPr>
              <a:t>человека(</a:t>
            </a:r>
            <a:r>
              <a:rPr lang="ru-RU" sz="2400" b="1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Times New Roman" pitchFamily="18" charset="0"/>
                <a:cs typeface="Times New Roman" pitchFamily="18" charset="0"/>
              </a:rPr>
              <a:t>мимикой</a:t>
            </a:r>
            <a:r>
              <a:rPr lang="ru-RU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жестом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движением, голосом). У ребенка появляется устойчивое желание выступать перед детьми и взрослыми..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hangingPunct="0">
              <a:spcBef>
                <a:spcPct val="0"/>
              </a:spcBef>
              <a:buNone/>
            </a:pP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Старший  дошкольный возраст:</a:t>
            </a:r>
            <a:endParaRPr lang="ru-RU" dirty="0"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256584"/>
          </a:xfrm>
        </p:spPr>
        <p:txBody>
          <a:bodyPr/>
          <a:lstStyle/>
          <a:p>
            <a:pPr algn="just"/>
            <a:r>
              <a:rPr lang="ru-RU" sz="2000" b="1" dirty="0" smtClean="0">
                <a:solidFill>
                  <a:srgbClr val="0033CC"/>
                </a:solidFill>
              </a:rPr>
              <a:t>Предметно-игровая среда для режиссерских игр конструируется на основе полифункционального игрового материала (карта-макет игрового пространства)</a:t>
            </a:r>
            <a:r>
              <a:rPr lang="ru-RU" sz="2000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игровой материал помогает ребенку домыслить, вообразить, опираясь на предложенную взрослым предметную ситуацию, выступает в роли «пускового механизма», способствующего разворачиванию воображения и детского творчества</a:t>
            </a:r>
          </a:p>
          <a:p>
            <a:pPr algn="just"/>
            <a:r>
              <a:rPr lang="ru-RU" sz="2000" b="1" dirty="0" smtClean="0">
                <a:solidFill>
                  <a:srgbClr val="0033CC"/>
                </a:solidFill>
                <a:ea typeface="Times New Roman" pitchFamily="18" charset="0"/>
                <a:cs typeface="Times New Roman" pitchFamily="18" charset="0"/>
              </a:rPr>
              <a:t>Педагог </a:t>
            </a:r>
            <a:r>
              <a:rPr lang="ru-RU" sz="2000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выступает как создатель проблемно-игровых ситуаций, направляющих замыслы режиссерской игры.</a:t>
            </a:r>
          </a:p>
          <a:p>
            <a:pPr algn="just"/>
            <a:r>
              <a:rPr lang="ru-RU" sz="2000" b="1" dirty="0" smtClean="0">
                <a:solidFill>
                  <a:srgbClr val="0033CC"/>
                </a:solidFill>
              </a:rPr>
              <a:t>Он лишь направляет замыслы детей вопросами: «Что было дальше? Кого они встретили? Что с ними случилось?». Его позицию можно определить как помощник в реализации детьми игровых замыслов.</a:t>
            </a:r>
          </a:p>
          <a:p>
            <a:pPr algn="just"/>
            <a:endParaRPr lang="ru-RU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3668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При игре в кукольный театр, используя куклы Би-ба-бо, невозможно играть молча!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>
              <a:buFontTx/>
              <a:buNone/>
            </a:pPr>
            <a:endParaRPr lang="ru-RU" sz="2400" b="1" dirty="0" smtClean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Это не просто игра: </a:t>
            </a:r>
          </a:p>
          <a:p>
            <a:pPr>
              <a:buFontTx/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это прекрасное средство для интенсивного развития речи детей, </a:t>
            </a:r>
          </a:p>
          <a:p>
            <a:pPr>
              <a:buFontTx/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средство обогащения словаря, </a:t>
            </a:r>
          </a:p>
          <a:p>
            <a:pPr>
              <a:buFontTx/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развитие мышления и, </a:t>
            </a:r>
          </a:p>
          <a:p>
            <a:pPr>
              <a:buFontTx/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творческих способностей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2642037"/>
            <a:ext cx="3338116" cy="33381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957387"/>
          </a:xfrm>
        </p:spPr>
        <p:txBody>
          <a:bodyPr/>
          <a:lstStyle/>
          <a:p>
            <a:r>
              <a:rPr lang="ru-RU" sz="2800" b="1" dirty="0">
                <a:solidFill>
                  <a:srgbClr val="FF0066"/>
                </a:solidFill>
                <a:latin typeface="Georgia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04864"/>
            <a:ext cx="7056784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46312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Игра-драматизация</a:t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Самый «разговорный»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вид театрализованной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деятельности.</a:t>
            </a:r>
            <a:br>
              <a:rPr lang="ru-RU" sz="2800">
                <a:latin typeface="Georgia" pitchFamily="18" charset="0"/>
              </a:rPr>
            </a:br>
            <a:endParaRPr lang="ru-RU" sz="2800">
              <a:latin typeface="Georgia" pitchFamily="18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748712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Целостное воздействие на личность ребенка: его раскрепощение, самостоятельное творчество, развитие ведущих психических процессов;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Способствует самопознанию и самовыражению личности;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Создает 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</a:p>
          <a:p>
            <a:pPr>
              <a:lnSpc>
                <a:spcPct val="90000"/>
              </a:lnSpc>
            </a:pPr>
            <a:endParaRPr lang="ru-RU" sz="2800" b="1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Занятия </a:t>
            </a:r>
            <a:r>
              <a:rPr lang="ru-RU" sz="2000" dirty="0" smtClean="0"/>
              <a:t> </a:t>
            </a:r>
            <a:r>
              <a:rPr lang="ru-RU" sz="2000" dirty="0"/>
              <a:t>театральной деятельностью </a:t>
            </a:r>
            <a:r>
              <a:rPr lang="ru-RU" sz="2000" dirty="0" smtClean="0"/>
              <a:t> дают </a:t>
            </a:r>
            <a:r>
              <a:rPr lang="ru-RU" sz="2000" dirty="0"/>
              <a:t>возможность детям познавать окружающий мир, жить в гармонии с ним, позволяют </a:t>
            </a:r>
            <a:r>
              <a:rPr lang="ru-RU" sz="2000" dirty="0" smtClean="0"/>
              <a:t> </a:t>
            </a:r>
            <a:r>
              <a:rPr lang="ru-RU" sz="2000" dirty="0"/>
              <a:t>строить взаимодействие и общение друг с другом, развивают их способности в различных видах деятельностей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. </a:t>
            </a:r>
            <a:r>
              <a:rPr lang="ru-RU" sz="2400" dirty="0"/>
              <a:t>Дети учатся смотреть на себя со стороны, изображая разные характеры и </a:t>
            </a:r>
            <a:r>
              <a:rPr lang="ru-RU" sz="2400" dirty="0" smtClean="0"/>
              <a:t>поступки. </a:t>
            </a:r>
          </a:p>
          <a:p>
            <a:r>
              <a:rPr lang="ru-RU" sz="2400" dirty="0" smtClean="0"/>
              <a:t>Выступления </a:t>
            </a:r>
            <a:r>
              <a:rPr lang="ru-RU" sz="2400" dirty="0"/>
              <a:t>перед аудиторией формируют уверенность в себе, опыт социальных навыков </a:t>
            </a:r>
            <a:r>
              <a:rPr lang="ru-RU" sz="2400" dirty="0" smtClean="0"/>
              <a:t>поведения.</a:t>
            </a:r>
          </a:p>
          <a:p>
            <a:r>
              <a:rPr lang="ru-RU" sz="2400" dirty="0"/>
              <a:t>Театр радует детей, развлекает и развивает их. Именно поэтому театрализованную деятельность так любят дети, а педагоги всего мира широко используют её в решении многих задач, связанных с образованием, воспитанием и развитием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800191258"/>
      </p:ext>
    </p:extLst>
  </p:cSld>
  <p:clrMapOvr>
    <a:masterClrMapping/>
  </p:clrMapOvr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375</TotalTime>
  <Words>531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Georgia</vt:lpstr>
      <vt:lpstr>Monotype Corsiva</vt:lpstr>
      <vt:lpstr>Times New Roman</vt:lpstr>
      <vt:lpstr>Verdana</vt:lpstr>
      <vt:lpstr>Шары</vt:lpstr>
      <vt:lpstr>Театральная студия «МиМиМишки»</vt:lpstr>
      <vt:lpstr>На что направлена театрализованная деятельность?</vt:lpstr>
      <vt:lpstr>Младший дошкольный возраст: </vt:lpstr>
      <vt:lpstr>В средней  группе:</vt:lpstr>
      <vt:lpstr>Старший  дошкольный возраст:</vt:lpstr>
      <vt:lpstr>При игре в кукольный театр, используя куклы Би-ба-бо, невозможно играть молча!</vt:lpstr>
      <vt:lpstr>Ни один другой вид театрализованной деятельности  так не способствует развитию артистизма, выразительности движений и речи, как игра-драматизация</vt:lpstr>
      <vt:lpstr>    Игра-драматизация Самый «разговорный» вид театрализованной деятельности. </vt:lpstr>
      <vt:lpstr>Занятия  театральной деятельностью  дают возможность детям познавать окружающий мир, жить в гармонии с ним, позволяют  строить взаимодействие и общение друг с другом, развивают их способности в различных видах деятельностей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и развитие речи ребенка</dc:title>
  <dc:creator>1</dc:creator>
  <cp:lastModifiedBy>комп</cp:lastModifiedBy>
  <cp:revision>23</cp:revision>
  <dcterms:created xsi:type="dcterms:W3CDTF">2012-09-13T07:56:08Z</dcterms:created>
  <dcterms:modified xsi:type="dcterms:W3CDTF">2023-07-26T11:52:55Z</dcterms:modified>
</cp:coreProperties>
</file>