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70" r:id="rId6"/>
    <p:sldId id="264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0791AD-D92B-4BB1-BC65-97A0B82D0575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22BAD-54BD-4E4F-AD99-55F6B331B3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78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BAD-54BD-4E4F-AD99-55F6B331B38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3199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A748F-73E1-4A1B-8FC8-545364B9C592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676B-B621-42C6-8764-8E3A86E02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3544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A748F-73E1-4A1B-8FC8-545364B9C592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676B-B621-42C6-8764-8E3A86E02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376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A748F-73E1-4A1B-8FC8-545364B9C592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676B-B621-42C6-8764-8E3A86E02F9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90333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A748F-73E1-4A1B-8FC8-545364B9C592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676B-B621-42C6-8764-8E3A86E02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34014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A748F-73E1-4A1B-8FC8-545364B9C592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676B-B621-42C6-8764-8E3A86E02F9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4619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A748F-73E1-4A1B-8FC8-545364B9C592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676B-B621-42C6-8764-8E3A86E02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5132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A748F-73E1-4A1B-8FC8-545364B9C592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676B-B621-42C6-8764-8E3A86E02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8571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A748F-73E1-4A1B-8FC8-545364B9C592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676B-B621-42C6-8764-8E3A86E02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4591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A748F-73E1-4A1B-8FC8-545364B9C592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676B-B621-42C6-8764-8E3A86E02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788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A748F-73E1-4A1B-8FC8-545364B9C592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676B-B621-42C6-8764-8E3A86E02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928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A748F-73E1-4A1B-8FC8-545364B9C592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676B-B621-42C6-8764-8E3A86E02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674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A748F-73E1-4A1B-8FC8-545364B9C592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676B-B621-42C6-8764-8E3A86E02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298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A748F-73E1-4A1B-8FC8-545364B9C592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676B-B621-42C6-8764-8E3A86E02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6381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A748F-73E1-4A1B-8FC8-545364B9C592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676B-B621-42C6-8764-8E3A86E02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4488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A748F-73E1-4A1B-8FC8-545364B9C592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676B-B621-42C6-8764-8E3A86E02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A748F-73E1-4A1B-8FC8-545364B9C592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676B-B621-42C6-8764-8E3A86E02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4574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A748F-73E1-4A1B-8FC8-545364B9C592}" type="datetimeFigureOut">
              <a:rPr lang="ru-RU" smtClean="0"/>
              <a:t>31.07.2023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B03B676B-B621-42C6-8764-8E3A86E02F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887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30595" y="167951"/>
            <a:ext cx="7593527" cy="886409"/>
          </a:xfrm>
        </p:spPr>
        <p:txBody>
          <a:bodyPr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Дополнительная образовательная деятельность</a:t>
            </a:r>
            <a:endParaRPr lang="ru-RU" sz="2400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9878" y="1334278"/>
            <a:ext cx="8425541" cy="5141167"/>
          </a:xfrm>
        </p:spPr>
        <p:txBody>
          <a:bodyPr>
            <a:normAutofit/>
          </a:bodyPr>
          <a:lstStyle/>
          <a:p>
            <a:pPr algn="ctr"/>
            <a:r>
              <a:rPr lang="ru-RU" sz="8000" dirty="0" smtClean="0">
                <a:solidFill>
                  <a:schemeClr val="accent1">
                    <a:lumMod val="75000"/>
                  </a:schemeClr>
                </a:solidFill>
                <a:latin typeface="Monotype Corsiva" panose="03010101010201010101" pitchFamily="66" charset="0"/>
              </a:rPr>
              <a:t>«Использование </a:t>
            </a:r>
            <a:r>
              <a:rPr lang="ru-RU" sz="8000" dirty="0" err="1" smtClean="0">
                <a:solidFill>
                  <a:schemeClr val="accent1">
                    <a:lumMod val="75000"/>
                  </a:schemeClr>
                </a:solidFill>
                <a:latin typeface="Monotype Corsiva" panose="03010101010201010101" pitchFamily="66" charset="0"/>
              </a:rPr>
              <a:t>логоритмики</a:t>
            </a:r>
            <a:r>
              <a:rPr lang="ru-RU" sz="8000" dirty="0" smtClean="0">
                <a:solidFill>
                  <a:schemeClr val="accent1">
                    <a:lumMod val="75000"/>
                  </a:schemeClr>
                </a:solidFill>
                <a:latin typeface="Monotype Corsiva" panose="03010101010201010101" pitchFamily="66" charset="0"/>
              </a:rPr>
              <a:t> в детском саду»</a:t>
            </a:r>
          </a:p>
          <a:p>
            <a:r>
              <a:rPr lang="ru-RU" sz="2400" u="sng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 Соболева Ольга Владимировна, </a:t>
            </a:r>
          </a:p>
          <a:p>
            <a:r>
              <a:rPr lang="ru-RU" sz="2400" u="sng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музыкальный руководитель</a:t>
            </a:r>
            <a:endParaRPr lang="ru-RU" sz="2400" dirty="0" smtClean="0">
              <a:solidFill>
                <a:schemeClr val="tx1"/>
              </a:solidFill>
              <a:latin typeface="Monotype Corsiva" panose="03010101010201010101" pitchFamily="66" charset="0"/>
            </a:endParaRPr>
          </a:p>
          <a:p>
            <a:endParaRPr lang="ru-RU" sz="2400" dirty="0" smtClean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58" y="4105469"/>
            <a:ext cx="2805076" cy="20900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scene3d>
            <a:camera prst="perspectiveHeroicExtremeRightFacing"/>
            <a:lightRig rig="threePt" dir="tl"/>
          </a:scene3d>
          <a:sp3d prstMaterial="plastic">
            <a:bevelT w="0" h="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38222471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981200" cy="1927773"/>
          </a:xfrm>
          <a:prstGeom prst="rect">
            <a:avLst/>
          </a:prstGeom>
          <a:pattFill prst="dkUpDiag">
            <a:fgClr>
              <a:srgbClr val="FF0000"/>
            </a:fgClr>
            <a:bgClr>
              <a:schemeClr val="bg1"/>
            </a:bgClr>
          </a:patt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733550"/>
            <a:ext cx="7800391" cy="4424654"/>
          </a:xfrm>
        </p:spPr>
        <p:txBody>
          <a:bodyPr>
            <a:normAutofit/>
          </a:bodyPr>
          <a:lstStyle/>
          <a:p>
            <a:r>
              <a:rPr lang="ru-RU" sz="5400" dirty="0" err="1" smtClean="0">
                <a:latin typeface="Monotype Corsiva" panose="03010101010201010101" pitchFamily="66" charset="0"/>
              </a:rPr>
              <a:t>Логоритмика</a:t>
            </a:r>
            <a:r>
              <a:rPr lang="ru-RU" sz="5400" dirty="0" smtClean="0">
                <a:latin typeface="Monotype Corsiva" panose="03010101010201010101" pitchFamily="66" charset="0"/>
              </a:rPr>
              <a:t> </a:t>
            </a:r>
            <a:r>
              <a:rPr lang="ru-RU" sz="5400" dirty="0">
                <a:latin typeface="Monotype Corsiva" panose="03010101010201010101" pitchFamily="66" charset="0"/>
              </a:rPr>
              <a:t>– это система упражнений, заданий, игр на основе сочетания, движения, слова, </a:t>
            </a:r>
            <a:r>
              <a:rPr lang="ru-RU" sz="5400" dirty="0" smtClean="0">
                <a:latin typeface="Monotype Corsiva" panose="03010101010201010101" pitchFamily="66" charset="0"/>
              </a:rPr>
              <a:t>музыки.</a:t>
            </a:r>
            <a:endParaRPr lang="ru-RU" sz="5400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47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6223" y="1933575"/>
            <a:ext cx="7461381" cy="5763208"/>
          </a:xfrm>
        </p:spPr>
        <p:txBody>
          <a:bodyPr>
            <a:normAutofit fontScale="90000"/>
          </a:bodyPr>
          <a:lstStyle/>
          <a:p>
            <a:r>
              <a:rPr lang="ru-RU" sz="4900" dirty="0">
                <a:latin typeface="Monotype Corsiva" panose="03010101010201010101" pitchFamily="66" charset="0"/>
              </a:rPr>
              <a:t>На занятиях с элементами </a:t>
            </a:r>
            <a:r>
              <a:rPr lang="ru-RU" sz="4900" dirty="0" err="1">
                <a:latin typeface="Monotype Corsiva" panose="03010101010201010101" pitchFamily="66" charset="0"/>
              </a:rPr>
              <a:t>логоритмики</a:t>
            </a:r>
            <a:r>
              <a:rPr lang="ru-RU" sz="4900" dirty="0">
                <a:latin typeface="Monotype Corsiva" panose="03010101010201010101" pitchFamily="66" charset="0"/>
              </a:rPr>
              <a:t> реализуются следующие задачи:</a:t>
            </a:r>
            <a:br>
              <a:rPr lang="ru-RU" sz="4900" dirty="0">
                <a:latin typeface="Monotype Corsiva" panose="03010101010201010101" pitchFamily="66" charset="0"/>
              </a:rPr>
            </a:br>
            <a:r>
              <a:rPr lang="ru-RU" dirty="0" smtClean="0">
                <a:solidFill>
                  <a:schemeClr val="tx1"/>
                </a:solidFill>
              </a:rPr>
              <a:t>-</a:t>
            </a:r>
            <a:r>
              <a:rPr lang="ru-RU" sz="2700" dirty="0" smtClean="0">
                <a:solidFill>
                  <a:schemeClr val="tx1"/>
                </a:solidFill>
              </a:rPr>
              <a:t>расширение </a:t>
            </a:r>
            <a:r>
              <a:rPr lang="ru-RU" sz="2700" dirty="0">
                <a:solidFill>
                  <a:schemeClr val="tx1"/>
                </a:solidFill>
              </a:rPr>
              <a:t>лексического запаса;</a:t>
            </a:r>
            <a:br>
              <a:rPr lang="ru-RU" sz="2700" dirty="0">
                <a:solidFill>
                  <a:schemeClr val="tx1"/>
                </a:solidFill>
              </a:rPr>
            </a:br>
            <a:r>
              <a:rPr lang="ru-RU" sz="2700" dirty="0" smtClean="0">
                <a:solidFill>
                  <a:schemeClr val="tx1"/>
                </a:solidFill>
              </a:rPr>
              <a:t>-развитие </a:t>
            </a:r>
            <a:r>
              <a:rPr lang="ru-RU" sz="2700" dirty="0">
                <a:solidFill>
                  <a:schemeClr val="tx1"/>
                </a:solidFill>
              </a:rPr>
              <a:t>слухового внимания и зрительной памяти;</a:t>
            </a:r>
            <a:br>
              <a:rPr lang="ru-RU" sz="2700" dirty="0">
                <a:solidFill>
                  <a:schemeClr val="tx1"/>
                </a:solidFill>
              </a:rPr>
            </a:br>
            <a:r>
              <a:rPr lang="ru-RU" sz="2700" dirty="0" smtClean="0">
                <a:solidFill>
                  <a:schemeClr val="tx1"/>
                </a:solidFill>
              </a:rPr>
              <a:t>-совершенствование </a:t>
            </a:r>
            <a:r>
              <a:rPr lang="ru-RU" sz="2700" dirty="0">
                <a:solidFill>
                  <a:schemeClr val="tx1"/>
                </a:solidFill>
              </a:rPr>
              <a:t>общей и мелкой моторики;</a:t>
            </a:r>
            <a:br>
              <a:rPr lang="ru-RU" sz="2700" dirty="0">
                <a:solidFill>
                  <a:schemeClr val="tx1"/>
                </a:solidFill>
              </a:rPr>
            </a:br>
            <a:r>
              <a:rPr lang="ru-RU" sz="2700" dirty="0" smtClean="0">
                <a:solidFill>
                  <a:schemeClr val="tx1"/>
                </a:solidFill>
              </a:rPr>
              <a:t>-выработка </a:t>
            </a:r>
            <a:r>
              <a:rPr lang="ru-RU" sz="2700" dirty="0">
                <a:solidFill>
                  <a:schemeClr val="tx1"/>
                </a:solidFill>
              </a:rPr>
              <a:t>четких координированных движений </a:t>
            </a:r>
            <a:r>
              <a:rPr lang="ru-RU" sz="2700" dirty="0" smtClean="0">
                <a:solidFill>
                  <a:schemeClr val="tx1"/>
                </a:solidFill>
              </a:rPr>
              <a:t>  во </a:t>
            </a:r>
            <a:r>
              <a:rPr lang="ru-RU" sz="2700" dirty="0">
                <a:solidFill>
                  <a:schemeClr val="tx1"/>
                </a:solidFill>
              </a:rPr>
              <a:t>взаимосвязи с речью и с музыкой;</a:t>
            </a:r>
            <a:br>
              <a:rPr lang="ru-RU" sz="2700" dirty="0">
                <a:solidFill>
                  <a:schemeClr val="tx1"/>
                </a:solidFill>
              </a:rPr>
            </a:br>
            <a:r>
              <a:rPr lang="ru-RU" sz="2700" dirty="0" smtClean="0">
                <a:solidFill>
                  <a:schemeClr val="tx1"/>
                </a:solidFill>
              </a:rPr>
              <a:t>-развитие </a:t>
            </a:r>
            <a:r>
              <a:rPr lang="ru-RU" sz="2700" dirty="0">
                <a:solidFill>
                  <a:schemeClr val="tx1"/>
                </a:solidFill>
              </a:rPr>
              <a:t>творческой фантазии и воображения.</a:t>
            </a:r>
            <a:br>
              <a:rPr lang="ru-RU" sz="2700" dirty="0">
                <a:solidFill>
                  <a:schemeClr val="tx1"/>
                </a:solidFill>
              </a:rPr>
            </a:br>
            <a:endParaRPr lang="ru-RU" sz="2700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04" y="0"/>
            <a:ext cx="9179598" cy="193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51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99" y="476250"/>
            <a:ext cx="7172132" cy="5548604"/>
          </a:xfrm>
        </p:spPr>
        <p:txBody>
          <a:bodyPr>
            <a:normAutofit/>
          </a:bodyPr>
          <a:lstStyle/>
          <a:p>
            <a:r>
              <a:rPr lang="ru-RU" dirty="0">
                <a:latin typeface="Monotype Corsiva" panose="03010101010201010101" pitchFamily="66" charset="0"/>
              </a:rPr>
              <a:t>Занятия с элементами </a:t>
            </a:r>
            <a:r>
              <a:rPr lang="ru-RU" dirty="0" err="1">
                <a:latin typeface="Monotype Corsiva" panose="03010101010201010101" pitchFamily="66" charset="0"/>
              </a:rPr>
              <a:t>логоритмики</a:t>
            </a:r>
            <a:r>
              <a:rPr lang="ru-RU" dirty="0">
                <a:latin typeface="Monotype Corsiva" panose="03010101010201010101" pitchFamily="66" charset="0"/>
              </a:rPr>
              <a:t> включает в себя массу </a:t>
            </a:r>
            <a:r>
              <a:rPr lang="ru-RU" dirty="0" err="1">
                <a:latin typeface="Monotype Corsiva" panose="03010101010201010101" pitchFamily="66" charset="0"/>
              </a:rPr>
              <a:t>здоровьесьерегающих</a:t>
            </a:r>
            <a:r>
              <a:rPr lang="ru-RU" dirty="0">
                <a:latin typeface="Monotype Corsiva" panose="03010101010201010101" pitchFamily="66" charset="0"/>
              </a:rPr>
              <a:t> технологий </a:t>
            </a:r>
            <a:r>
              <a:rPr lang="ru-RU" dirty="0"/>
              <a:t>: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-пальчиковые игры </a:t>
            </a:r>
            <a:r>
              <a:rPr lang="ru-RU" sz="2700" dirty="0">
                <a:solidFill>
                  <a:schemeClr val="tx1"/>
                </a:solidFill>
                <a:latin typeface="Monotype Corsiva" panose="03010101010201010101" pitchFamily="66" charset="0"/>
              </a:rPr>
              <a:t/>
            </a:r>
            <a:br>
              <a:rPr lang="ru-RU" sz="2700" dirty="0">
                <a:solidFill>
                  <a:schemeClr val="tx1"/>
                </a:solidFill>
                <a:latin typeface="Monotype Corsiva" panose="03010101010201010101" pitchFamily="66" charset="0"/>
              </a:rPr>
            </a:br>
            <a:r>
              <a:rPr lang="ru-RU" sz="2700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 -подвижные игры</a:t>
            </a:r>
            <a:br>
              <a:rPr lang="ru-RU" sz="2700" dirty="0" smtClean="0">
                <a:solidFill>
                  <a:schemeClr val="tx1"/>
                </a:solidFill>
                <a:latin typeface="Monotype Corsiva" panose="03010101010201010101" pitchFamily="66" charset="0"/>
              </a:rPr>
            </a:br>
            <a:r>
              <a:rPr lang="ru-RU" sz="2700" dirty="0">
                <a:solidFill>
                  <a:schemeClr val="tx1"/>
                </a:solidFill>
                <a:latin typeface="Monotype Corsiva" panose="03010101010201010101" pitchFamily="66" charset="0"/>
              </a:rPr>
              <a:t>-</a:t>
            </a:r>
            <a:r>
              <a:rPr lang="ru-RU" sz="2700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 </a:t>
            </a:r>
            <a:r>
              <a:rPr lang="ru-RU" sz="2700" dirty="0">
                <a:solidFill>
                  <a:schemeClr val="tx1"/>
                </a:solidFill>
                <a:latin typeface="Monotype Corsiva" panose="03010101010201010101" pitchFamily="66" charset="0"/>
              </a:rPr>
              <a:t>песни и стихи, сопровождаемые </a:t>
            </a:r>
            <a:r>
              <a:rPr lang="ru-RU" sz="2700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    движениями</a:t>
            </a:r>
            <a:br>
              <a:rPr lang="ru-RU" sz="2700" dirty="0" smtClean="0">
                <a:solidFill>
                  <a:schemeClr val="tx1"/>
                </a:solidFill>
                <a:latin typeface="Monotype Corsiva" panose="03010101010201010101" pitchFamily="66" charset="0"/>
              </a:rPr>
            </a:br>
            <a:r>
              <a:rPr lang="ru-RU" sz="2700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 </a:t>
            </a:r>
            <a:r>
              <a:rPr lang="ru-RU" sz="2700" dirty="0">
                <a:solidFill>
                  <a:schemeClr val="tx1"/>
                </a:solidFill>
                <a:latin typeface="Monotype Corsiva" panose="03010101010201010101" pitchFamily="66" charset="0"/>
              </a:rPr>
              <a:t>двигательные упражнения, различные виды </a:t>
            </a:r>
            <a:r>
              <a:rPr lang="ru-RU" sz="2700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гимнастики(зрительная, дыхательная, корригирующая и др.) </a:t>
            </a:r>
            <a:br>
              <a:rPr lang="ru-RU" sz="2700" dirty="0" smtClean="0">
                <a:solidFill>
                  <a:schemeClr val="tx1"/>
                </a:solidFill>
                <a:latin typeface="Monotype Corsiva" panose="03010101010201010101" pitchFamily="66" charset="0"/>
              </a:rPr>
            </a:br>
            <a:r>
              <a:rPr lang="ru-RU" sz="2700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-массаж, самомассаж</a:t>
            </a:r>
            <a:endParaRPr lang="ru-RU" sz="2700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1729" y="4422711"/>
            <a:ext cx="1422026" cy="2106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43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638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260350"/>
            <a:ext cx="7283450" cy="792163"/>
          </a:xfrm>
        </p:spPr>
        <p:txBody>
          <a:bodyPr/>
          <a:lstStyle/>
          <a:p>
            <a:r>
              <a:rPr lang="ru-RU" sz="3600" b="1" dirty="0" smtClean="0">
                <a:solidFill>
                  <a:srgbClr val="FF0000"/>
                </a:solidFill>
                <a:latin typeface="Bookman Old Style" pitchFamily="18" charset="0"/>
              </a:rPr>
              <a:t>СУ ДЖОК ТЕРАПИЯ </a:t>
            </a:r>
            <a:r>
              <a:rPr lang="ru-RU" sz="3600" b="1" dirty="0" smtClean="0">
                <a:solidFill>
                  <a:srgbClr val="FF0000"/>
                </a:solidFill>
              </a:rPr>
              <a:t>-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002060"/>
                </a:solidFill>
                <a:latin typeface="Bookman Old Style" pitchFamily="18" charset="0"/>
              </a:rPr>
              <a:t>восточная технология оздоровления организма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(«Су» - кисть, «</a:t>
            </a:r>
            <a:r>
              <a:rPr lang="ru-RU" sz="2800" b="1" dirty="0" err="1" smtClean="0">
                <a:solidFill>
                  <a:srgbClr val="002060"/>
                </a:solidFill>
                <a:latin typeface="Bookman Old Style" pitchFamily="18" charset="0"/>
              </a:rPr>
              <a:t>Джок</a:t>
            </a:r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»- стопа</a:t>
            </a:r>
            <a:r>
              <a:rPr lang="ru-RU" sz="2800" b="1" dirty="0" smtClean="0">
                <a:solidFill>
                  <a:srgbClr val="7030A0"/>
                </a:solidFill>
                <a:latin typeface="Bookman Old Style" pitchFamily="18" charset="0"/>
              </a:rPr>
              <a:t>) </a:t>
            </a:r>
          </a:p>
          <a:p>
            <a:endParaRPr lang="ru-RU" sz="2000" dirty="0">
              <a:solidFill>
                <a:srgbClr val="003366"/>
              </a:solidFill>
            </a:endParaRPr>
          </a:p>
        </p:txBody>
      </p:sp>
      <p:pic>
        <p:nvPicPr>
          <p:cNvPr id="5" name="Рисунок 4" descr="ЛАВКА ЗДОРОВЬЯ - Магнито- и рефлексотерапия, массажеры"/>
          <p:cNvPicPr/>
          <p:nvPr/>
        </p:nvPicPr>
        <p:blipFill>
          <a:blip r:embed="rId2" cstate="print"/>
          <a:srcRect l="19403" t="8333" r="28358" b="39423"/>
          <a:stretch>
            <a:fillRect/>
          </a:stretch>
        </p:blipFill>
        <p:spPr bwMode="auto">
          <a:xfrm>
            <a:off x="0" y="332656"/>
            <a:ext cx="625599" cy="597024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ЛАВКА ЗДОРОВЬЯ - Магнито- и рефлексотерапия, массажеры"/>
          <p:cNvPicPr/>
          <p:nvPr/>
        </p:nvPicPr>
        <p:blipFill>
          <a:blip r:embed="rId2" cstate="print"/>
          <a:srcRect l="19403" t="8333" r="28358" b="39423"/>
          <a:stretch>
            <a:fillRect/>
          </a:stretch>
        </p:blipFill>
        <p:spPr bwMode="auto">
          <a:xfrm>
            <a:off x="8172400" y="5589240"/>
            <a:ext cx="625599" cy="597024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ЛАВКА ЗДОРОВЬЯ - Магнито- и рефлексотерапия, массажеры"/>
          <p:cNvPicPr/>
          <p:nvPr/>
        </p:nvPicPr>
        <p:blipFill>
          <a:blip r:embed="rId2" cstate="print"/>
          <a:srcRect l="19403" t="8333" r="28358" b="39423"/>
          <a:stretch>
            <a:fillRect/>
          </a:stretch>
        </p:blipFill>
        <p:spPr bwMode="auto">
          <a:xfrm>
            <a:off x="8172400" y="6260976"/>
            <a:ext cx="625599" cy="597024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ЛАВКА ЗДОРОВЬЯ - Магнито- и рефлексотерапия, массажеры"/>
          <p:cNvPicPr/>
          <p:nvPr/>
        </p:nvPicPr>
        <p:blipFill>
          <a:blip r:embed="rId2" cstate="print"/>
          <a:srcRect l="19403" t="8333" r="28358" b="39423"/>
          <a:stretch>
            <a:fillRect/>
          </a:stretch>
        </p:blipFill>
        <p:spPr bwMode="auto">
          <a:xfrm>
            <a:off x="7668344" y="5877272"/>
            <a:ext cx="625599" cy="597024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4" descr="Су джок терапия - скорая помощь в любых ситуациях ДОМОХОЗЯЙКИ+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2663321"/>
            <a:ext cx="4104456" cy="38220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6231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908720"/>
            <a:ext cx="7283450" cy="936104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Приемы Су- </a:t>
            </a:r>
            <a:r>
              <a:rPr lang="ru-RU" sz="3200" b="1" dirty="0" err="1" smtClean="0">
                <a:solidFill>
                  <a:schemeClr val="bg1"/>
                </a:solidFill>
              </a:rPr>
              <a:t>Джок</a:t>
            </a:r>
            <a:r>
              <a:rPr lang="ru-RU" sz="3200" b="1" dirty="0" smtClean="0">
                <a:solidFill>
                  <a:schemeClr val="bg1"/>
                </a:solidFill>
              </a:rPr>
              <a:t> терапии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332656"/>
            <a:ext cx="8424936" cy="619268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Задачи</a:t>
            </a:r>
            <a:r>
              <a:rPr lang="ru-RU" sz="3600" b="1" u="sng" dirty="0" smtClean="0">
                <a:solidFill>
                  <a:srgbClr val="FF0000"/>
                </a:solidFill>
                <a:latin typeface="Bookman Old Style" pitchFamily="18" charset="0"/>
              </a:rPr>
              <a:t> Су </a:t>
            </a:r>
            <a:r>
              <a:rPr lang="ru-RU" sz="3600" b="1" u="sng" dirty="0" err="1" smtClean="0">
                <a:solidFill>
                  <a:srgbClr val="FF0000"/>
                </a:solidFill>
                <a:latin typeface="Bookman Old Style" pitchFamily="18" charset="0"/>
              </a:rPr>
              <a:t>Джок</a:t>
            </a:r>
            <a:r>
              <a:rPr lang="ru-RU" sz="3600" b="1" u="sng" dirty="0" smtClean="0">
                <a:solidFill>
                  <a:srgbClr val="FF0000"/>
                </a:solidFill>
                <a:latin typeface="Bookman Old Style" pitchFamily="18" charset="0"/>
              </a:rPr>
              <a:t> терапии: </a:t>
            </a:r>
          </a:p>
          <a:p>
            <a:pPr algn="ctr">
              <a:buNone/>
            </a:pPr>
            <a:endParaRPr lang="ru-RU" sz="1600" b="1" u="sng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algn="ctr">
              <a:buFont typeface="Wingdings" pitchFamily="2" charset="2"/>
              <a:buChar char="q"/>
            </a:pPr>
            <a:r>
              <a:rPr lang="ru-RU" sz="2800" dirty="0" smtClean="0">
                <a:solidFill>
                  <a:srgbClr val="002060"/>
                </a:solidFill>
                <a:latin typeface="Bookman Old Style" pitchFamily="18" charset="0"/>
              </a:rPr>
              <a:t>улучшают </a:t>
            </a:r>
            <a:r>
              <a:rPr lang="ru-RU" sz="2800" dirty="0" err="1" smtClean="0">
                <a:solidFill>
                  <a:srgbClr val="002060"/>
                </a:solidFill>
                <a:latin typeface="Bookman Old Style" pitchFamily="18" charset="0"/>
              </a:rPr>
              <a:t>психоэмоциональное</a:t>
            </a:r>
            <a:r>
              <a:rPr lang="ru-RU" sz="2800" dirty="0" smtClean="0">
                <a:solidFill>
                  <a:srgbClr val="002060"/>
                </a:solidFill>
                <a:latin typeface="Bookman Old Style" pitchFamily="18" charset="0"/>
              </a:rPr>
              <a:t> состояние детей, </a:t>
            </a:r>
          </a:p>
          <a:p>
            <a:pPr algn="ctr">
              <a:buFont typeface="Wingdings" pitchFamily="2" charset="2"/>
              <a:buChar char="q"/>
            </a:pPr>
            <a:r>
              <a:rPr lang="ru-RU" sz="2800" dirty="0" smtClean="0">
                <a:solidFill>
                  <a:srgbClr val="002060"/>
                </a:solidFill>
                <a:latin typeface="Bookman Old Style" pitchFamily="18" charset="0"/>
              </a:rPr>
              <a:t>повышают физическую и умственную работоспособность,</a:t>
            </a:r>
          </a:p>
          <a:p>
            <a:pPr algn="ctr">
              <a:buFont typeface="Wingdings" pitchFamily="2" charset="2"/>
              <a:buChar char="q"/>
            </a:pPr>
            <a:r>
              <a:rPr lang="ru-RU" sz="2800" dirty="0" smtClean="0">
                <a:solidFill>
                  <a:srgbClr val="002060"/>
                </a:solidFill>
                <a:latin typeface="Bookman Old Style" pitchFamily="18" charset="0"/>
              </a:rPr>
              <a:t>обогащают знания о собственном теле, </a:t>
            </a:r>
          </a:p>
          <a:p>
            <a:pPr algn="ctr">
              <a:buFont typeface="Wingdings" pitchFamily="2" charset="2"/>
              <a:buChar char="q"/>
            </a:pPr>
            <a:r>
              <a:rPr lang="ru-RU" sz="2800" dirty="0" smtClean="0">
                <a:solidFill>
                  <a:srgbClr val="002060"/>
                </a:solidFill>
                <a:latin typeface="Bookman Old Style" pitchFamily="18" charset="0"/>
              </a:rPr>
              <a:t>развивают тактильную чувствительность и мелкую моторику,</a:t>
            </a:r>
          </a:p>
          <a:p>
            <a:pPr algn="ctr">
              <a:buFont typeface="Wingdings" pitchFamily="2" charset="2"/>
              <a:buChar char="q"/>
            </a:pPr>
            <a:r>
              <a:rPr lang="ru-RU" sz="2800" dirty="0" smtClean="0">
                <a:solidFill>
                  <a:srgbClr val="002060"/>
                </a:solidFill>
                <a:latin typeface="Bookman Old Style" pitchFamily="18" charset="0"/>
              </a:rPr>
              <a:t> оказывают стимулирующее влияние на развитие речи,</a:t>
            </a:r>
          </a:p>
          <a:p>
            <a:pPr algn="ctr">
              <a:buFont typeface="Wingdings" pitchFamily="2" charset="2"/>
              <a:buChar char="q"/>
            </a:pPr>
            <a:r>
              <a:rPr lang="ru-RU" sz="2800" dirty="0" smtClean="0">
                <a:solidFill>
                  <a:srgbClr val="002060"/>
                </a:solidFill>
                <a:latin typeface="Bookman Old Style" pitchFamily="18" charset="0"/>
              </a:rPr>
              <a:t>способствуют общему укреплению организма</a:t>
            </a:r>
            <a:r>
              <a:rPr lang="ru-RU" sz="2400" dirty="0" smtClean="0">
                <a:solidFill>
                  <a:srgbClr val="002060"/>
                </a:solidFill>
              </a:rPr>
              <a:t>.</a:t>
            </a:r>
            <a:endParaRPr lang="ru-RU" sz="2400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pic>
        <p:nvPicPr>
          <p:cNvPr id="26626" name="Picture 2" descr="СУ-ДЖОК терапия &quot; Специалист детсада - всё для работников дошкольных учреждений"/>
          <p:cNvPicPr>
            <a:picLocks noChangeAspect="1" noChangeArrowheads="1"/>
          </p:cNvPicPr>
          <p:nvPr/>
        </p:nvPicPr>
        <p:blipFill>
          <a:blip r:embed="rId2" cstate="print"/>
          <a:srcRect l="9087" t="7581" r="15314" b="5823"/>
          <a:stretch>
            <a:fillRect/>
          </a:stretch>
        </p:blipFill>
        <p:spPr bwMode="auto">
          <a:xfrm>
            <a:off x="7807027" y="5205633"/>
            <a:ext cx="1152128" cy="131971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2632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212</TotalTime>
  <Words>97</Words>
  <Application>Microsoft Office PowerPoint</Application>
  <PresentationFormat>Экран (4:3)</PresentationFormat>
  <Paragraphs>20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Bookman Old Style</vt:lpstr>
      <vt:lpstr>Calibri</vt:lpstr>
      <vt:lpstr>Monotype Corsiva</vt:lpstr>
      <vt:lpstr>Trebuchet MS</vt:lpstr>
      <vt:lpstr>Wingdings</vt:lpstr>
      <vt:lpstr>Wingdings 3</vt:lpstr>
      <vt:lpstr>Грань</vt:lpstr>
      <vt:lpstr>Дополнительная образовательная деятельность</vt:lpstr>
      <vt:lpstr>Логоритмика – это система упражнений, заданий, игр на основе сочетания, движения, слова, музыки.</vt:lpstr>
      <vt:lpstr>На занятиях с элементами логоритмики реализуются следующие задачи: -расширение лексического запаса; -развитие слухового внимания и зрительной памяти; -совершенствование общей и мелкой моторики; -выработка четких координированных движений   во взаимосвязи с речью и с музыкой; -развитие творческой фантазии и воображения. </vt:lpstr>
      <vt:lpstr>Занятия с элементами логоритмики включает в себя массу здоровьесьерегающих технологий :  -пальчиковые игры   -подвижные игры - песни и стихи, сопровождаемые     движениями  двигательные упражнения, различные виды гимнастики(зрительная, дыхательная, корригирующая и др.)  -массаж, самомассаж</vt:lpstr>
      <vt:lpstr>Презентация PowerPoint</vt:lpstr>
      <vt:lpstr>СУ ДЖОК ТЕРАПИЯ -</vt:lpstr>
      <vt:lpstr>Приемы Су- Джок терапии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дошкольное учреждение  «Детский сад общеразвивающего вида №1»</dc:title>
  <dc:creator>ИРИНА АРТЕМУК</dc:creator>
  <cp:lastModifiedBy>комп</cp:lastModifiedBy>
  <cp:revision>15</cp:revision>
  <dcterms:created xsi:type="dcterms:W3CDTF">2016-04-24T10:25:21Z</dcterms:created>
  <dcterms:modified xsi:type="dcterms:W3CDTF">2023-07-31T10:00:51Z</dcterms:modified>
</cp:coreProperties>
</file>